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347" r:id="rId3"/>
    <p:sldId id="266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8" r:id="rId13"/>
    <p:sldId id="346" r:id="rId14"/>
    <p:sldId id="337" r:id="rId15"/>
    <p:sldId id="284" r:id="rId16"/>
    <p:sldId id="335" r:id="rId17"/>
    <p:sldId id="286" r:id="rId18"/>
    <p:sldId id="288" r:id="rId19"/>
    <p:sldId id="287" r:id="rId20"/>
    <p:sldId id="285" r:id="rId21"/>
    <p:sldId id="336" r:id="rId22"/>
    <p:sldId id="30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CCECFF"/>
    <a:srgbClr val="0000FF"/>
    <a:srgbClr val="FCF6F6"/>
    <a:srgbClr val="E5F8FF"/>
    <a:srgbClr val="B9EDFF"/>
    <a:srgbClr val="F4D9FB"/>
    <a:srgbClr val="E7B0F6"/>
    <a:srgbClr val="F9FCFD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9529" autoAdjust="0"/>
    <p:restoredTop sz="97483" autoAdjust="0"/>
  </p:normalViewPr>
  <p:slideViewPr>
    <p:cSldViewPr>
      <p:cViewPr>
        <p:scale>
          <a:sx n="70" d="100"/>
          <a:sy n="70" d="100"/>
        </p:scale>
        <p:origin x="-89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8AC4B-17BE-4BFC-8FD2-3A1F0C596507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28138-0036-4113-B350-424620031F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4606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Пересказ на</a:t>
            </a:r>
            <a:r>
              <a:rPr lang="ru-RU" baseline="0" dirty="0" smtClean="0"/>
              <a:t> собеседовании предполагает включение дополнительной информации в текст о выдающемся человеке, явлении. Ученик при этом должен определить место включения дополнительной информации.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8138-0036-4113-B350-424620031F3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2885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 пересказе важно не исказить исходный текст, сохранить его </a:t>
            </a:r>
            <a:r>
              <a:rPr lang="ru-RU" dirty="0" err="1" smtClean="0"/>
              <a:t>микротемы</a:t>
            </a:r>
            <a:r>
              <a:rPr lang="ru-RU" dirty="0" smtClean="0"/>
              <a:t>,</a:t>
            </a:r>
            <a:r>
              <a:rPr lang="ru-RU" baseline="0" dirty="0" smtClean="0"/>
              <a:t> уместно и логично включить дополнительный материал. Как и при оценке задания 1 учитывается соблюдение норм литературного языка. Максимальное количество баллов за 1 и 2 задания – 10.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8138-0036-4113-B350-424620031F38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527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Пересказ на</a:t>
            </a:r>
            <a:r>
              <a:rPr lang="ru-RU" baseline="0" dirty="0" smtClean="0"/>
              <a:t> собеседовании предполагает включение дополнительной информации в текст о выдающемся человеке, явлении. Ученик при этом должен определить место включения дополнительной информации.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8138-0036-4113-B350-424620031F38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2885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слайде пример текста о генерал-фельдмаршале Кутузове.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8138-0036-4113-B350-424620031F3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7927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слайде пример текста о генерал-фельдмаршале Кутузове.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8138-0036-4113-B350-424620031F3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7927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Задание: определить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микротемы</a:t>
            </a:r>
            <a:r>
              <a:rPr lang="ru-RU" baseline="0" dirty="0" smtClean="0"/>
              <a:t> текста и ключевые слова каждого абзаца. </a:t>
            </a:r>
            <a:r>
              <a:rPr lang="ru-RU" baseline="0" dirty="0" err="1" smtClean="0"/>
              <a:t>Микротемы</a:t>
            </a:r>
            <a:r>
              <a:rPr lang="ru-RU" baseline="0" dirty="0" smtClean="0"/>
              <a:t> помогут проследить развитие темы, ключевые слова помогут восстановить сюжет и подготовиться к пересказу.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8138-0036-4113-B350-424620031F3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9357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Проверяем правильность нахождения ключевых слов и выражений.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8138-0036-4113-B350-424620031F3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4219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Проверяем правильность определения </a:t>
            </a:r>
            <a:r>
              <a:rPr lang="ru-RU" dirty="0" err="1" smtClean="0"/>
              <a:t>микротем</a:t>
            </a:r>
            <a:r>
              <a:rPr lang="ru-RU" dirty="0" smtClean="0"/>
              <a:t>. У нас получился план текста</a:t>
            </a:r>
            <a:r>
              <a:rPr lang="ru-RU" baseline="0" dirty="0" smtClean="0"/>
              <a:t> – опора для его пересказа.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8138-0036-4113-B350-424620031F3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5021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текст нужно включить цитату Пушкина. Ищем подсказки, устанавливаем связь с исходным текстом. Пушкин даёт</a:t>
            </a:r>
            <a:r>
              <a:rPr lang="ru-RU" baseline="0" dirty="0" smtClean="0"/>
              <a:t> оценку действиям Кутузова.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8138-0036-4113-B350-424620031F3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3687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Проверяем правильность нахождения ключевых слов и выражений.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8138-0036-4113-B350-424620031F38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421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881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660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4467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6406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527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482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435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9501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7782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874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437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9903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252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8698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90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632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480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723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6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731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500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55F-B184-4DF1-A187-60ABD034048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77B0-EEB5-48CA-B72C-98667AAC3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873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6A55F-B184-4DF1-A187-60ABD034048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A77B0-EEB5-48CA-B72C-98667AAC39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105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6A55F-B184-4DF1-A187-60ABD03404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A77B0-EEB5-48CA-B72C-98667AAC399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89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publ/179-1-0-532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1506" y="3402689"/>
            <a:ext cx="4520315" cy="339023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25" y="3321860"/>
            <a:ext cx="4733444" cy="35518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25" y="114593"/>
            <a:ext cx="4515220" cy="33864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2045" y="92532"/>
            <a:ext cx="4469776" cy="335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774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Составление плана текста для пересказа</a:t>
            </a:r>
            <a:br>
              <a:rPr lang="ru-RU" sz="4000" dirty="0"/>
            </a:br>
            <a:r>
              <a:rPr lang="ru-RU" sz="4000" dirty="0" smtClean="0"/>
              <a:t>Пересказ </a:t>
            </a:r>
            <a:r>
              <a:rPr lang="ru-RU" sz="4000" dirty="0"/>
              <a:t>фрагментов вслух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b="1" dirty="0"/>
              <a:t>Инструкция</a:t>
            </a:r>
            <a:endParaRPr lang="ru-RU" dirty="0"/>
          </a:p>
          <a:p>
            <a:r>
              <a:rPr lang="ru-RU" b="1" dirty="0"/>
              <a:t>Работа в группе из 4 человек</a:t>
            </a:r>
            <a:r>
              <a:rPr lang="ru-RU" b="1" dirty="0" smtClean="0"/>
              <a:t>. Цель: приготовиться к пересказу всего параграфа.</a:t>
            </a:r>
            <a:endParaRPr lang="ru-RU" dirty="0"/>
          </a:p>
          <a:p>
            <a:r>
              <a:rPr lang="ru-RU" b="1" dirty="0"/>
              <a:t>Текст разбивается на 4 части, каждый член группы работает с одной из частей. </a:t>
            </a:r>
            <a:endParaRPr lang="ru-RU" dirty="0"/>
          </a:p>
          <a:p>
            <a:pPr lvl="1"/>
            <a:r>
              <a:rPr lang="ru-RU" b="1" dirty="0"/>
              <a:t>В тетради все члены группы делают шаблон параграфа из 4 частей, оставляя место для записи в несколько строк.</a:t>
            </a:r>
            <a:endParaRPr lang="ru-RU" dirty="0"/>
          </a:p>
          <a:p>
            <a:pPr lvl="1"/>
            <a:r>
              <a:rPr lang="ru-RU" b="1" dirty="0"/>
              <a:t>Далее в течение 2 мин все читают свой отрывок (при первом чтении записи делать не рекомендуется!)</a:t>
            </a:r>
            <a:endParaRPr lang="ru-RU" dirty="0"/>
          </a:p>
          <a:p>
            <a:pPr lvl="1"/>
            <a:r>
              <a:rPr lang="ru-RU" b="1" dirty="0"/>
              <a:t>После первичного знакомства в течение еще 2 минут выполняется подготовка к пересказу и делаются в тетради( под цифрой, соответствующей порядковому номеру отрывка )необходимые записи: план, ключевые слова, схема и т.д. </a:t>
            </a:r>
            <a:endParaRPr lang="ru-RU" dirty="0"/>
          </a:p>
          <a:p>
            <a:pPr lvl="1"/>
            <a:r>
              <a:rPr lang="ru-RU" b="1" dirty="0"/>
              <a:t>Следующий этап—это непосредственно пересказ в паре (примерно от 2 до 4 мин). Свой отрывок ученик рассказывает 3 раза отдельно каждому члену группы и выслушивает пересказ 3 других отрывков, задавая вопросы на понимание. При первом пересказе пользоваться учебником(разумно!) разрешается, далее только записями в тетради или вообще без них, по памяти.</a:t>
            </a:r>
            <a:endParaRPr lang="ru-RU" dirty="0"/>
          </a:p>
          <a:p>
            <a:pPr lvl="1"/>
            <a:r>
              <a:rPr lang="ru-RU" b="1" dirty="0"/>
              <a:t>При пересказе и прослушивании других отрывков делаются записи в тетради по номером, соответствующим отрывку. Таким образом, в тетради появляется план всего параграфа.</a:t>
            </a:r>
            <a:endParaRPr lang="ru-RU" dirty="0"/>
          </a:p>
          <a:p>
            <a:pPr lvl="1"/>
            <a:r>
              <a:rPr lang="ru-RU" b="1" dirty="0"/>
              <a:t>Далее можно вызвать одного члена группы, чтобы он пересказал весь параграф, причем комбинируя подробный и сжатый пересказ. (т.е. свой отрывок подробно, а прослушанные-- сжато в 1-2 предложениях, передавая основную мысль)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223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1506" y="3402689"/>
            <a:ext cx="4520315" cy="339023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25" y="3321860"/>
            <a:ext cx="4733444" cy="35518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25" y="114593"/>
            <a:ext cx="4515220" cy="33864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2045" y="92532"/>
            <a:ext cx="4469776" cy="335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55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А.Прокофьев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 туманы сами рвались в клочья,</a:t>
            </a:r>
          </a:p>
          <a:p>
            <a:r>
              <a:rPr lang="ru-RU" dirty="0" smtClean="0"/>
              <a:t>И горели звезды днем и ночью,</a:t>
            </a:r>
          </a:p>
          <a:p>
            <a:r>
              <a:rPr lang="ru-RU" dirty="0" smtClean="0"/>
              <a:t>И звенела птица-</a:t>
            </a:r>
            <a:r>
              <a:rPr lang="ru-RU" dirty="0" err="1" smtClean="0"/>
              <a:t>троеглазка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И на цыпочках входила сказка…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sz="4300" b="1" i="1" dirty="0" smtClean="0">
                <a:latin typeface="Verdana" pitchFamily="34" charset="0"/>
              </a:rPr>
              <a:t>Вдохновения </a:t>
            </a:r>
          </a:p>
          <a:p>
            <a:pPr marL="0" indent="0" algn="ctr">
              <a:buNone/>
            </a:pPr>
            <a:r>
              <a:rPr lang="ru-RU" sz="4300" b="1" i="1" dirty="0" smtClean="0">
                <a:latin typeface="Verdana" pitchFamily="34" charset="0"/>
              </a:rPr>
              <a:t>и радости от работы, </a:t>
            </a:r>
          </a:p>
          <a:p>
            <a:pPr marL="0" indent="0" algn="ctr">
              <a:buNone/>
            </a:pPr>
            <a:r>
              <a:rPr lang="ru-RU" sz="4300" b="1" i="1" dirty="0" smtClean="0">
                <a:latin typeface="Verdana" pitchFamily="34" charset="0"/>
              </a:rPr>
              <a:t>уважаемые коллеги!!!</a:t>
            </a:r>
            <a:endParaRPr lang="ru-RU" sz="4300" b="1" i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97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3"/>
            <a:ext cx="6984776" cy="115212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Задание 2. </a:t>
            </a:r>
            <a:r>
              <a:rPr lang="ru-RU" sz="3200" b="1" dirty="0" smtClean="0">
                <a:solidFill>
                  <a:srgbClr val="0070C0"/>
                </a:solidFill>
              </a:rPr>
              <a:t>Пересказ прочитанного выразительно текста с дополнительным заданием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628800"/>
            <a:ext cx="8280920" cy="2677656"/>
          </a:xfrm>
          <a:prstGeom prst="rect">
            <a:avLst/>
          </a:prstGeom>
          <a:solidFill>
            <a:srgbClr val="FCF6F6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263525"/>
            <a:r>
              <a:rPr lang="ru-RU" sz="2400" dirty="0" smtClean="0">
                <a:solidFill>
                  <a:prstClr val="black"/>
                </a:solidFill>
              </a:rPr>
              <a:t>Дополнительное задание – </a:t>
            </a:r>
            <a:r>
              <a:rPr lang="ru-RU" sz="2400" u="sng" dirty="0" smtClean="0">
                <a:solidFill>
                  <a:srgbClr val="0070C0"/>
                </a:solidFill>
              </a:rPr>
              <a:t>включение в текст дополнительной информации</a:t>
            </a:r>
            <a:r>
              <a:rPr lang="ru-RU" sz="2400" dirty="0" smtClean="0">
                <a:solidFill>
                  <a:prstClr val="black"/>
                </a:solidFill>
              </a:rPr>
              <a:t>.</a:t>
            </a:r>
          </a:p>
          <a:p>
            <a:pPr indent="263525"/>
            <a:r>
              <a:rPr lang="ru-RU" sz="2400" dirty="0" smtClean="0">
                <a:solidFill>
                  <a:prstClr val="black"/>
                </a:solidFill>
              </a:rPr>
              <a:t>Ученик должен </a:t>
            </a:r>
          </a:p>
          <a:p>
            <a:r>
              <a:rPr lang="ru-RU" sz="2400" dirty="0" smtClean="0">
                <a:solidFill>
                  <a:prstClr val="black"/>
                </a:solidFill>
              </a:rPr>
              <a:t>1) определить место дополнительной информации в исходном тексте,</a:t>
            </a:r>
          </a:p>
          <a:p>
            <a:r>
              <a:rPr lang="ru-RU" sz="2400" dirty="0" smtClean="0">
                <a:solidFill>
                  <a:prstClr val="black"/>
                </a:solidFill>
              </a:rPr>
              <a:t>2) подготовить пересказ текста с учётом включённой информации.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581128"/>
            <a:ext cx="8352928" cy="120032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Важно!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Применить правила цитирования (прямая речь, косвенная речь, вводные конструкции).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Имена и отчества называть полностью.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1720" y="6021288"/>
            <a:ext cx="6768752" cy="646331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Если ученик совсем не знает, куда вставить цитату, пусть с неё начинает пересказ.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5040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3"/>
            <a:ext cx="8784976" cy="72007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Задание 2. </a:t>
            </a:r>
            <a:r>
              <a:rPr lang="ru-RU" sz="2800" b="1" dirty="0" smtClean="0">
                <a:solidFill>
                  <a:srgbClr val="0070C0"/>
                </a:solidFill>
              </a:rPr>
              <a:t>Текст для пересказа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836712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/>
            <a:r>
              <a:rPr lang="ru-RU" sz="2400" dirty="0" smtClean="0"/>
              <a:t>Род Кутузовых известен ратной славой со времён Александра Невского. Генеральский чин имел отец Михаила Илларионовича. Сын превзошёл отца. Он стал генерал-фельдмаршалом, главнокомандующим русской армией и победил великого полководца Наполеона. Ранее на долю Кутузова выпало три войны с турками. Дважды он был тяжело ранен, лишился глаза.</a:t>
            </a:r>
          </a:p>
          <a:p>
            <a:pPr indent="446088"/>
            <a:r>
              <a:rPr lang="ru-RU" sz="2400" dirty="0" smtClean="0"/>
              <a:t>Одной из главных черт Кутузова как человека и военачальника была осторожность, он был весьма предусмотрителен, на много ходов вперёд рассчитывал стратегические действия. Другой чертой Кутузова была хитрость, не бытовая хитрость, а род мудрости. Натуре его свойственны были необыкновенная театральность, артистизм — с притворством, игрой, лукавством. Под маской благодушия и спокойствия этот человек скрывал огромный темперамент.</a:t>
            </a:r>
          </a:p>
        </p:txBody>
      </p:sp>
    </p:spTree>
    <p:extLst>
      <p:ext uri="{BB962C8B-B14F-4D97-AF65-F5344CB8AC3E}">
        <p14:creationId xmlns:p14="http://schemas.microsoft.com/office/powerpoint/2010/main" xmlns="" val="3721524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3"/>
            <a:ext cx="8784976" cy="72007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Задание 2. </a:t>
            </a:r>
            <a:r>
              <a:rPr lang="ru-RU" sz="2800" b="1" dirty="0" smtClean="0">
                <a:solidFill>
                  <a:srgbClr val="0070C0"/>
                </a:solidFill>
              </a:rPr>
              <a:t>Текст для пересказа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836712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3525"/>
            <a:r>
              <a:rPr lang="ru-RU" sz="2200" dirty="0" smtClean="0"/>
              <a:t>После Бородинского сражения на военном совете в Филях Кутузов принял непростое решение — оставить Москву без второго боя. Он произнёс знаменитые слова: «С потерею Москвы не потеряна Россия. Первою обязанностью поставляю сохранить армию… Знаю, ответственность обрушится на меня. Но жертвую собой для блага Отечества. Приказываю отступать».</a:t>
            </a:r>
          </a:p>
          <a:p>
            <a:pPr indent="263525"/>
            <a:r>
              <a:rPr lang="ru-RU" sz="2200" dirty="0" smtClean="0"/>
              <a:t>История подтвердила правоту великого полководца. Он не допустил разгрома русской армии. Несмотря на большие потери на Бородинском поле, она осталась грозной силой, способной продолжать борьбу. Французы, покинув сожжённую и разграбленную Москву, вынуждены были отступить по разоренной старой Смоленской дороге. Русская армия преследовала неприятеля. К концу декабря 1812 года последний французский солдат покинул пределы России.</a:t>
            </a:r>
          </a:p>
          <a:p>
            <a:pPr indent="263525"/>
            <a:r>
              <a:rPr lang="ru-RU" sz="2200" dirty="0" smtClean="0"/>
              <a:t>Начался заграничный поход русской армии по Европе до самого Парижа, и Кутузов продолжал возглавлять армию. 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1687401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3"/>
            <a:ext cx="8784976" cy="72007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Задание. </a:t>
            </a:r>
            <a:r>
              <a:rPr lang="ru-RU" sz="2800" b="1" dirty="0" smtClean="0">
                <a:solidFill>
                  <a:srgbClr val="0070C0"/>
                </a:solidFill>
              </a:rPr>
              <a:t>Определить </a:t>
            </a:r>
            <a:r>
              <a:rPr lang="ru-RU" sz="2800" b="1" dirty="0" err="1" smtClean="0">
                <a:solidFill>
                  <a:srgbClr val="0070C0"/>
                </a:solidFill>
              </a:rPr>
              <a:t>микротемы</a:t>
            </a:r>
            <a:r>
              <a:rPr lang="ru-RU" sz="2800" b="1" dirty="0" smtClean="0">
                <a:solidFill>
                  <a:srgbClr val="0070C0"/>
                </a:solidFill>
              </a:rPr>
              <a:t> и ключевые слова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599" y="3140968"/>
            <a:ext cx="8238865" cy="1569660"/>
          </a:xfrm>
          <a:prstGeom prst="rect">
            <a:avLst/>
          </a:prstGeom>
          <a:solidFill>
            <a:srgbClr val="FCF6F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indent="358775"/>
            <a:r>
              <a:rPr lang="ru-RU" sz="2400" dirty="0" smtClean="0"/>
              <a:t>По </a:t>
            </a:r>
            <a:r>
              <a:rPr lang="ru-RU" sz="2400" b="1" dirty="0" smtClean="0">
                <a:solidFill>
                  <a:srgbClr val="0000FF"/>
                </a:solidFill>
              </a:rPr>
              <a:t>ключевым словам и фразам </a:t>
            </a:r>
            <a:r>
              <a:rPr lang="ru-RU" sz="2400" dirty="0" smtClean="0"/>
              <a:t>(если они правильно выделены) можно восстановить текст (сюжет).</a:t>
            </a:r>
          </a:p>
          <a:p>
            <a:pPr indent="358775"/>
            <a:r>
              <a:rPr lang="ru-RU" sz="2400" dirty="0" smtClean="0"/>
              <a:t>Работа с ключевыми словами помогает подготовиться к пересказу (изложению) и к сочинению.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7313" y="929420"/>
            <a:ext cx="8221151" cy="1938992"/>
          </a:xfrm>
          <a:prstGeom prst="rect">
            <a:avLst/>
          </a:prstGeom>
          <a:solidFill>
            <a:srgbClr val="E5F8FF"/>
          </a:solidFill>
          <a:ln>
            <a:noFill/>
          </a:ln>
        </p:spPr>
        <p:txBody>
          <a:bodyPr wrap="square">
            <a:spAutoFit/>
          </a:bodyPr>
          <a:lstStyle/>
          <a:p>
            <a:pPr indent="358775"/>
            <a:r>
              <a:rPr lang="ru-RU" sz="2400" dirty="0"/>
              <a:t>Частные темы, возникающие по мере раскрытия главной, называются </a:t>
            </a:r>
            <a:r>
              <a:rPr lang="ru-RU" sz="2400" b="1" dirty="0" err="1" smtClean="0">
                <a:solidFill>
                  <a:srgbClr val="0000FF"/>
                </a:solidFill>
              </a:rPr>
              <a:t>микротемами</a:t>
            </a:r>
            <a:r>
              <a:rPr lang="ru-RU" sz="2400" dirty="0" smtClean="0"/>
              <a:t>.</a:t>
            </a:r>
          </a:p>
          <a:p>
            <a:pPr indent="358775"/>
            <a:r>
              <a:rPr lang="ru-RU" sz="2400" dirty="0" err="1" smtClean="0"/>
              <a:t>Микротема</a:t>
            </a:r>
            <a:r>
              <a:rPr lang="ru-RU" sz="2400" dirty="0" smtClean="0"/>
              <a:t> </a:t>
            </a:r>
            <a:r>
              <a:rPr lang="ru-RU" sz="2400" dirty="0"/>
              <a:t>раскрывает содержание лишь одной из частей текста. Тема же целого текста включает в себя (прямо или косвенно) все его </a:t>
            </a:r>
            <a:r>
              <a:rPr lang="ru-RU" sz="2400" dirty="0" err="1"/>
              <a:t>микротемы</a:t>
            </a:r>
            <a:r>
              <a:rPr lang="ru-RU" sz="24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xmlns="" val="3978970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3"/>
            <a:ext cx="8784976" cy="72007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Задание. </a:t>
            </a:r>
            <a:r>
              <a:rPr lang="ru-RU" sz="2800" b="1" dirty="0" smtClean="0">
                <a:solidFill>
                  <a:srgbClr val="0070C0"/>
                </a:solidFill>
              </a:rPr>
              <a:t>Найти ключевые слова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836712"/>
            <a:ext cx="842493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3525"/>
            <a:r>
              <a:rPr lang="ru-RU" sz="1600" b="1" dirty="0"/>
              <a:t>Род Кутузовых известен ратной славой</a:t>
            </a:r>
            <a:r>
              <a:rPr lang="ru-RU" sz="1600" dirty="0"/>
              <a:t> со времён Александра Невского. </a:t>
            </a:r>
            <a:r>
              <a:rPr lang="ru-RU" sz="1600" b="1" dirty="0"/>
              <a:t>Генеральский чин имел отец </a:t>
            </a:r>
            <a:r>
              <a:rPr lang="ru-RU" sz="1600" dirty="0"/>
              <a:t>Михаила Илларионовича. </a:t>
            </a:r>
            <a:r>
              <a:rPr lang="ru-RU" sz="1600" b="1" dirty="0"/>
              <a:t>Сын</a:t>
            </a:r>
            <a:r>
              <a:rPr lang="ru-RU" sz="1600" dirty="0"/>
              <a:t> превзошёл отца. Он </a:t>
            </a:r>
            <a:r>
              <a:rPr lang="ru-RU" sz="1600" b="1" dirty="0"/>
              <a:t>стал генерал-фельдмаршалом</a:t>
            </a:r>
            <a:r>
              <a:rPr lang="ru-RU" sz="1600" dirty="0"/>
              <a:t>, </a:t>
            </a:r>
            <a:r>
              <a:rPr lang="ru-RU" sz="1600" b="1" dirty="0"/>
              <a:t>главнокомандующим русской армией и победил </a:t>
            </a:r>
            <a:r>
              <a:rPr lang="ru-RU" sz="1600" dirty="0"/>
              <a:t>великого полководца </a:t>
            </a:r>
            <a:r>
              <a:rPr lang="ru-RU" sz="1600" b="1" dirty="0"/>
              <a:t>Наполеона</a:t>
            </a:r>
            <a:r>
              <a:rPr lang="ru-RU" sz="1600" dirty="0"/>
              <a:t>. Ранее на долю Кутузова выпало три войны с турками. Дважды он был тяжело ранен, лишился глаза.</a:t>
            </a:r>
          </a:p>
          <a:p>
            <a:pPr indent="263525"/>
            <a:r>
              <a:rPr lang="ru-RU" sz="1600" dirty="0"/>
              <a:t>Одной из </a:t>
            </a:r>
            <a:r>
              <a:rPr lang="ru-RU" sz="1600" b="1" dirty="0"/>
              <a:t>главных черт </a:t>
            </a:r>
            <a:r>
              <a:rPr lang="ru-RU" sz="1600" dirty="0"/>
              <a:t>Кутузова как человека и военачальника была </a:t>
            </a:r>
            <a:r>
              <a:rPr lang="ru-RU" sz="1600" b="1" dirty="0"/>
              <a:t>осторожность</a:t>
            </a:r>
            <a:r>
              <a:rPr lang="ru-RU" sz="1600" dirty="0"/>
              <a:t>, он был весьма </a:t>
            </a:r>
            <a:r>
              <a:rPr lang="ru-RU" sz="1600" b="1" dirty="0"/>
              <a:t>предусмотрителен</a:t>
            </a:r>
            <a:r>
              <a:rPr lang="ru-RU" sz="1600" dirty="0"/>
              <a:t>, на много ходов вперёд рассчитывал стратегические действия. Другой чертой Кутузова была </a:t>
            </a:r>
            <a:r>
              <a:rPr lang="ru-RU" sz="1600" b="1" dirty="0"/>
              <a:t>хитрость</a:t>
            </a:r>
            <a:r>
              <a:rPr lang="ru-RU" sz="1600" dirty="0"/>
              <a:t>, не бытовая хитрость, а род мудрости. Натуре его свойственны были необыкновенная театральность, </a:t>
            </a:r>
            <a:r>
              <a:rPr lang="ru-RU" sz="1600" b="1" dirty="0"/>
              <a:t>артистизм</a:t>
            </a:r>
            <a:r>
              <a:rPr lang="ru-RU" sz="1600" dirty="0"/>
              <a:t> — с притворством, игрой, лукавством. Под маской благодушия и спокойствия этот человек скрывал огромный </a:t>
            </a:r>
            <a:r>
              <a:rPr lang="ru-RU" sz="1600" b="1" dirty="0"/>
              <a:t>темперамент.</a:t>
            </a:r>
          </a:p>
          <a:p>
            <a:pPr indent="263525"/>
            <a:r>
              <a:rPr lang="ru-RU" sz="1600" dirty="0"/>
              <a:t>После Бородинского сражения на военном совете в Филях Кутузов принял </a:t>
            </a:r>
            <a:r>
              <a:rPr lang="ru-RU" sz="1600" b="1" dirty="0"/>
              <a:t>непростое решение — оставить Москву без второго боя</a:t>
            </a:r>
            <a:r>
              <a:rPr lang="ru-RU" sz="1600" dirty="0"/>
              <a:t>. Он произнёс знаменитые слова: «С потерею Москвы не потеряна Россия. Первою обязанностью поставляю сохранить армию… Знаю, ответственность обрушится на меня. Но </a:t>
            </a:r>
            <a:r>
              <a:rPr lang="ru-RU" sz="1600" b="1" dirty="0"/>
              <a:t>жертвую собой для блага Отечества</a:t>
            </a:r>
            <a:r>
              <a:rPr lang="ru-RU" sz="1600" dirty="0"/>
              <a:t>. Приказываю отступать».</a:t>
            </a:r>
          </a:p>
          <a:p>
            <a:pPr indent="263525"/>
            <a:r>
              <a:rPr lang="ru-RU" sz="1600" dirty="0"/>
              <a:t>История подтвердила правоту великого полководца. Он </a:t>
            </a:r>
            <a:r>
              <a:rPr lang="ru-RU" sz="1600" b="1" dirty="0"/>
              <a:t>не допустил разгрома русской армии</a:t>
            </a:r>
            <a:r>
              <a:rPr lang="ru-RU" sz="1600" dirty="0"/>
              <a:t>. Несмотря на большие потери на Бородинском поле, </a:t>
            </a:r>
            <a:r>
              <a:rPr lang="ru-RU" sz="1600" b="1" dirty="0"/>
              <a:t>она осталась грозной силой</a:t>
            </a:r>
            <a:r>
              <a:rPr lang="ru-RU" sz="1600" dirty="0"/>
              <a:t>, способной продолжать борьбу. Французы, покинув сожжённую и разграбленную Москву, вынуждены были отступить по разоренной старой Смоленской дороге. Русская армия преследовала неприятеля. К концу декабря 1812 года последний французский солдат покинул пределы России.</a:t>
            </a:r>
          </a:p>
          <a:p>
            <a:pPr indent="263525"/>
            <a:r>
              <a:rPr lang="ru-RU" sz="1600" dirty="0"/>
              <a:t>Начался заграничный поход русской армии по Европе до самого Парижа, и Кутузов продолжал возглавлять армию</a:t>
            </a:r>
            <a:r>
              <a:rPr lang="ru-RU" sz="1600" dirty="0" smtClean="0"/>
              <a:t>.</a:t>
            </a:r>
            <a:r>
              <a:rPr lang="ru-RU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765477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3"/>
            <a:ext cx="8784976" cy="72007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Задание. </a:t>
            </a:r>
            <a:r>
              <a:rPr lang="ru-RU" sz="2800" b="1" dirty="0" smtClean="0">
                <a:solidFill>
                  <a:srgbClr val="0070C0"/>
                </a:solidFill>
              </a:rPr>
              <a:t>Определить </a:t>
            </a:r>
            <a:r>
              <a:rPr lang="ru-RU" sz="2800" b="1" dirty="0" err="1" smtClean="0">
                <a:solidFill>
                  <a:srgbClr val="0070C0"/>
                </a:solidFill>
              </a:rPr>
              <a:t>микротемы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8478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Род </a:t>
            </a:r>
            <a:r>
              <a:rPr lang="ru-RU" sz="2400" dirty="0"/>
              <a:t>Кутузовых известен ратной </a:t>
            </a:r>
            <a:r>
              <a:rPr lang="ru-RU" sz="2400" dirty="0" smtClean="0"/>
              <a:t>славой.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Отличительные черты характера Кутузова.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Умение взять ответственность на себя для блага Отечества.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Победа над французами – заслуга Кутузова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4365104"/>
            <a:ext cx="6912768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Количество </a:t>
            </a:r>
            <a:r>
              <a:rPr lang="ru-RU" sz="2000" dirty="0" err="1" smtClean="0"/>
              <a:t>микротем</a:t>
            </a:r>
            <a:r>
              <a:rPr lang="ru-RU" sz="2000" dirty="0" smtClean="0"/>
              <a:t> и абзацев может не совпадать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97781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3"/>
            <a:ext cx="8784976" cy="115212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Задание 2. </a:t>
            </a:r>
            <a:r>
              <a:rPr lang="ru-RU" sz="2800" b="1" dirty="0" smtClean="0">
                <a:solidFill>
                  <a:srgbClr val="0070C0"/>
                </a:solidFill>
              </a:rPr>
              <a:t>Пересказ с дополнительным заданием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3642" y="126876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3525"/>
            <a:r>
              <a:rPr lang="ru-RU" sz="2400" b="1" dirty="0" smtClean="0"/>
              <a:t>Цитата</a:t>
            </a:r>
            <a:endParaRPr lang="ru-RU" sz="2400" dirty="0"/>
          </a:p>
          <a:p>
            <a:pPr indent="263525"/>
            <a:r>
              <a:rPr lang="ru-RU" sz="2400" dirty="0"/>
              <a:t>А. С. Пушкин </a:t>
            </a:r>
            <a:r>
              <a:rPr lang="ru-RU" sz="2400" dirty="0" smtClean="0"/>
              <a:t>: </a:t>
            </a:r>
            <a:r>
              <a:rPr lang="ru-RU" sz="2400" dirty="0"/>
              <a:t>«Слава Кутузова неразрывно связана со славой России, с памятью о величайшем событии новейшей истории. …Спаситель России. Один Кутузов мог предложить </a:t>
            </a:r>
            <a:r>
              <a:rPr lang="ru-RU" sz="2400" dirty="0">
                <a:solidFill>
                  <a:srgbClr val="0000FF"/>
                </a:solidFill>
              </a:rPr>
              <a:t>Бородинское сражение</a:t>
            </a:r>
            <a:r>
              <a:rPr lang="ru-RU" sz="2400" dirty="0"/>
              <a:t>; один Кутузов мог </a:t>
            </a:r>
            <a:r>
              <a:rPr lang="ru-RU" sz="2400" dirty="0">
                <a:solidFill>
                  <a:srgbClr val="0000FF"/>
                </a:solidFill>
              </a:rPr>
              <a:t>отдать Москву </a:t>
            </a:r>
            <a:r>
              <a:rPr lang="ru-RU" sz="2400" dirty="0"/>
              <a:t>неприятелю; один Кутузов мог остаться в этом мудром и деятельном бездействии, усыпляя Наполеона на </a:t>
            </a:r>
            <a:r>
              <a:rPr lang="ru-RU" sz="2400" dirty="0">
                <a:solidFill>
                  <a:srgbClr val="0000FF"/>
                </a:solidFill>
              </a:rPr>
              <a:t>пожарище Москвы</a:t>
            </a:r>
            <a:r>
              <a:rPr lang="ru-RU" sz="2400" dirty="0"/>
              <a:t> и выжидая роковые минуты; ибо Кутузов один облечён был в народную доверенность, которую так чудно он оправдал».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624" y="5661248"/>
            <a:ext cx="6408712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Устанавливаем связь с исходным текстом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30754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6984776" cy="416962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Мастер-класс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/>
              <a:t>«</a:t>
            </a:r>
            <a:r>
              <a:rPr lang="ru-RU" sz="3200" b="1" dirty="0" smtClean="0"/>
              <a:t>М</a:t>
            </a:r>
            <a:r>
              <a:rPr lang="ru-RU" sz="3200" b="1" dirty="0" smtClean="0"/>
              <a:t>отивирующие приемы работы с текстом</a:t>
            </a:r>
            <a:br>
              <a:rPr lang="ru-RU" sz="3200" b="1" dirty="0" smtClean="0"/>
            </a:br>
            <a:r>
              <a:rPr lang="ru-RU" sz="3200" b="1" dirty="0" smtClean="0"/>
              <a:t>в целях развития навыков </a:t>
            </a:r>
            <a:br>
              <a:rPr lang="ru-RU" sz="3200" b="1" dirty="0" smtClean="0"/>
            </a:br>
            <a:r>
              <a:rPr lang="ru-RU" sz="3200" b="1" dirty="0" smtClean="0"/>
              <a:t>смыслового чтения и развития речи </a:t>
            </a:r>
            <a:br>
              <a:rPr lang="ru-RU" sz="3200" b="1" dirty="0" smtClean="0"/>
            </a:br>
            <a:r>
              <a:rPr lang="ru-RU" sz="3200" b="1" dirty="0" smtClean="0"/>
              <a:t>обучающихся»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15816" y="5092402"/>
            <a:ext cx="5797152" cy="830997"/>
          </a:xfrm>
          <a:prstGeom prst="rect">
            <a:avLst/>
          </a:prstGeom>
          <a:solidFill>
            <a:srgbClr val="FCF6F6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263525"/>
            <a:r>
              <a:rPr lang="ru-RU" sz="2400" dirty="0" smtClean="0"/>
              <a:t>Крикунова Татьяна Валерьевна, учитель русского языка и литературы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73961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3"/>
            <a:ext cx="8784976" cy="72007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Задание. </a:t>
            </a:r>
            <a:r>
              <a:rPr lang="ru-RU" sz="2800" b="1" dirty="0" smtClean="0">
                <a:solidFill>
                  <a:srgbClr val="0070C0"/>
                </a:solidFill>
              </a:rPr>
              <a:t>Пересказ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764704"/>
            <a:ext cx="87849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3525"/>
            <a:r>
              <a:rPr lang="ru-RU" sz="2000" dirty="0"/>
              <a:t>Род Кутузовых известен ратной </a:t>
            </a:r>
            <a:r>
              <a:rPr lang="ru-RU" sz="2000" dirty="0" smtClean="0"/>
              <a:t>славой. Генералом был отец </a:t>
            </a:r>
            <a:r>
              <a:rPr lang="ru-RU" sz="2000" dirty="0"/>
              <a:t>Михаила Илларионовича. Сын превзошёл </a:t>
            </a:r>
            <a:r>
              <a:rPr lang="ru-RU" sz="2000" dirty="0" smtClean="0"/>
              <a:t>отца: стал </a:t>
            </a:r>
            <a:r>
              <a:rPr lang="ru-RU" sz="2000" dirty="0"/>
              <a:t>генерал-фельдмаршалом, главнокомандующим русской армией и победил великого </a:t>
            </a:r>
            <a:r>
              <a:rPr lang="ru-RU" sz="2000" dirty="0" smtClean="0"/>
              <a:t>Наполеона</a:t>
            </a:r>
            <a:r>
              <a:rPr lang="ru-RU" sz="2000" dirty="0"/>
              <a:t>. </a:t>
            </a:r>
            <a:endParaRPr lang="ru-RU" sz="2000" dirty="0" smtClean="0"/>
          </a:p>
          <a:p>
            <a:pPr indent="263525"/>
            <a:r>
              <a:rPr lang="ru-RU" sz="2000" dirty="0" smtClean="0"/>
              <a:t>Благодаря осторожности, предусмотрительности </a:t>
            </a:r>
            <a:r>
              <a:rPr lang="ru-RU" sz="2000" dirty="0"/>
              <a:t>К</a:t>
            </a:r>
            <a:r>
              <a:rPr lang="ru-RU" sz="2000" dirty="0" smtClean="0"/>
              <a:t>утузов </a:t>
            </a:r>
            <a:r>
              <a:rPr lang="ru-RU" sz="2000" dirty="0"/>
              <a:t>на много ходов вперёд рассчитывал стратегические действия. </a:t>
            </a:r>
            <a:r>
              <a:rPr lang="ru-RU" sz="2000" dirty="0" smtClean="0"/>
              <a:t>Полководец отличался хитростью и </a:t>
            </a:r>
            <a:r>
              <a:rPr lang="ru-RU" sz="2000" dirty="0" err="1" smtClean="0"/>
              <a:t>артистизмомС</a:t>
            </a:r>
            <a:r>
              <a:rPr lang="ru-RU" sz="2000" dirty="0" smtClean="0"/>
              <a:t> виду благодушный и спокойный, он имел  </a:t>
            </a:r>
            <a:r>
              <a:rPr lang="ru-RU" sz="2000" dirty="0"/>
              <a:t>огромный темперамент.</a:t>
            </a:r>
          </a:p>
          <a:p>
            <a:pPr indent="263525"/>
            <a:r>
              <a:rPr lang="ru-RU" sz="2000" dirty="0"/>
              <a:t>После Бородинского сражения на военном совете в Филях Кутузов принял непростое решение — оставить Москву без второго боя. Он произнёс знаменитые слова: </a:t>
            </a:r>
            <a:r>
              <a:rPr lang="ru-RU" sz="2000" dirty="0" smtClean="0"/>
              <a:t>«Жертвую </a:t>
            </a:r>
            <a:r>
              <a:rPr lang="ru-RU" sz="2000" dirty="0"/>
              <a:t>собой для блага Отечества. Приказываю отступать</a:t>
            </a:r>
            <a:r>
              <a:rPr lang="ru-RU" sz="2000" dirty="0" smtClean="0"/>
              <a:t>».</a:t>
            </a:r>
          </a:p>
          <a:p>
            <a:pPr indent="263525"/>
            <a:r>
              <a:rPr lang="ru-RU" sz="2000" b="1" dirty="0" smtClean="0"/>
              <a:t>Александр Сергеевич Пушкин так сказал о Кутузове: «Слава </a:t>
            </a:r>
            <a:r>
              <a:rPr lang="ru-RU" sz="2000" b="1" dirty="0"/>
              <a:t>Кутузова неразрывно связана со славой России, с памятью о величайшем событии новейшей истории. …Спаситель </a:t>
            </a:r>
            <a:r>
              <a:rPr lang="ru-RU" sz="2000" b="1" dirty="0" smtClean="0"/>
              <a:t>России».</a:t>
            </a:r>
            <a:endParaRPr lang="ru-RU" sz="2000" b="1" dirty="0"/>
          </a:p>
          <a:p>
            <a:pPr indent="263525"/>
            <a:r>
              <a:rPr lang="ru-RU" sz="2000" dirty="0" smtClean="0"/>
              <a:t> История </a:t>
            </a:r>
            <a:r>
              <a:rPr lang="ru-RU" sz="2000" dirty="0"/>
              <a:t>подтвердила правоту великого полководца. Он не допустил разгрома русской армии. </a:t>
            </a:r>
            <a:r>
              <a:rPr lang="ru-RU" sz="2000" dirty="0" smtClean="0"/>
              <a:t>Она </a:t>
            </a:r>
            <a:r>
              <a:rPr lang="ru-RU" sz="2000" dirty="0"/>
              <a:t>осталась грозной силой, способной продолжать борьбу. </a:t>
            </a:r>
            <a:r>
              <a:rPr lang="ru-RU" sz="2000" dirty="0" smtClean="0"/>
              <a:t>Французы отступили. </a:t>
            </a:r>
            <a:r>
              <a:rPr lang="ru-RU" sz="2000" dirty="0"/>
              <a:t>Русская армия преследовала неприятеля. </a:t>
            </a:r>
            <a:endParaRPr lang="ru-RU" sz="2000" dirty="0" smtClean="0"/>
          </a:p>
          <a:p>
            <a:pPr indent="263525"/>
            <a:r>
              <a:rPr lang="ru-RU" sz="2000" dirty="0" smtClean="0"/>
              <a:t>Начался </a:t>
            </a:r>
            <a:r>
              <a:rPr lang="ru-RU" sz="2000" dirty="0"/>
              <a:t>заграничный поход русской армии по </a:t>
            </a:r>
            <a:r>
              <a:rPr lang="ru-RU" sz="2000" dirty="0" smtClean="0"/>
              <a:t>Европе, </a:t>
            </a:r>
            <a:r>
              <a:rPr lang="ru-RU" sz="2000" dirty="0"/>
              <a:t>и Кутузов продолжал возглавлять армию</a:t>
            </a:r>
            <a:r>
              <a:rPr lang="ru-RU" sz="2000" dirty="0" smtClean="0"/>
              <a:t>.</a:t>
            </a:r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932071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188640"/>
            <a:ext cx="8928992" cy="7920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оценивания пересказа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3992"/>
          <a:stretch/>
        </p:blipFill>
        <p:spPr bwMode="auto">
          <a:xfrm>
            <a:off x="107504" y="908720"/>
            <a:ext cx="4272741" cy="3726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2672"/>
          <a:stretch/>
        </p:blipFill>
        <p:spPr bwMode="auto">
          <a:xfrm>
            <a:off x="4572000" y="983755"/>
            <a:ext cx="4400550" cy="35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4750112"/>
            <a:ext cx="7272808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Сохранение </a:t>
            </a:r>
            <a:r>
              <a:rPr lang="ru-RU" sz="2000" dirty="0" err="1" smtClean="0"/>
              <a:t>микротем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 smtClean="0"/>
              <a:t>Фактологическая</a:t>
            </a:r>
            <a:r>
              <a:rPr lang="ru-RU" sz="2000" dirty="0" smtClean="0"/>
              <a:t> точность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Уместность включения высказывания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Правильность цитирования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Соблюдение грамматических, орфоэпических, речевых норм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50049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Что такое пересказ, и каким он должен быть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Пересказ </a:t>
            </a:r>
            <a:r>
              <a:rPr lang="ru-RU" dirty="0"/>
              <a:t>— один из важнейших видов работы, который объединяет все предметы в школе, как гуманитарные, так и технические. Обычно под пересказом понимают изложение прочитанного текста своими словами.</a:t>
            </a:r>
          </a:p>
          <a:p>
            <a:r>
              <a:rPr lang="ru-RU" dirty="0"/>
              <a:t>Важно! Ребенка нужно учить не столько </a:t>
            </a:r>
            <a:r>
              <a:rPr lang="ru-RU" b="1" dirty="0"/>
              <a:t>пересказу</a:t>
            </a:r>
            <a:r>
              <a:rPr lang="ru-RU" dirty="0"/>
              <a:t>, сколько </a:t>
            </a:r>
            <a:r>
              <a:rPr lang="ru-RU" b="1" u="sng" dirty="0">
                <a:hlinkClick r:id="rId2"/>
              </a:rPr>
              <a:t>пониманию</a:t>
            </a:r>
            <a:r>
              <a:rPr lang="ru-RU" u="sng" dirty="0">
                <a:hlinkClick r:id="rId2"/>
              </a:rPr>
              <a:t> текста</a:t>
            </a:r>
            <a:r>
              <a:rPr lang="ru-RU" dirty="0"/>
              <a:t>. Порочная практика механического пересказа или простого заучивания отдельных предложений и абзацев приводит к тому, что в памяти остаются пробелы: тема не понята, а значит, не усвоена.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413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Какие образовательные и мыслительные навыки дает пересказ </a:t>
            </a:r>
            <a:r>
              <a:rPr lang="ru-RU" sz="3600" b="1" dirty="0" smtClean="0"/>
              <a:t>текста?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развитие </a:t>
            </a:r>
            <a:r>
              <a:rPr lang="ru-RU" dirty="0"/>
              <a:t>самостоятельного мышления;</a:t>
            </a:r>
          </a:p>
          <a:p>
            <a:pPr lvl="0"/>
            <a:r>
              <a:rPr lang="ru-RU" dirty="0"/>
              <a:t>увеличение словарного запаса;</a:t>
            </a:r>
          </a:p>
          <a:p>
            <a:pPr lvl="0"/>
            <a:r>
              <a:rPr lang="ru-RU" dirty="0"/>
              <a:t>инструментарий для анализа ситуаций и поступков людей;</a:t>
            </a:r>
          </a:p>
          <a:p>
            <a:pPr lvl="0"/>
            <a:r>
              <a:rPr lang="ru-RU" dirty="0"/>
              <a:t>тренировка памяти и концентрации;</a:t>
            </a:r>
          </a:p>
          <a:p>
            <a:pPr lvl="0"/>
            <a:r>
              <a:rPr lang="ru-RU" dirty="0"/>
              <a:t>способность находить причинно-следственную связь в сложных социальных явлениях.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691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Виды </a:t>
            </a:r>
            <a:r>
              <a:rPr lang="ru-RU" b="1" i="1" dirty="0"/>
              <a:t>пересказа</a:t>
            </a:r>
            <a:r>
              <a:rPr lang="ru-RU" i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/>
              <a:t> </a:t>
            </a:r>
            <a:r>
              <a:rPr lang="ru-RU" b="1" i="1" u="sng" dirty="0" smtClean="0"/>
              <a:t>1</a:t>
            </a:r>
            <a:r>
              <a:rPr lang="ru-RU" b="1" i="1" u="sng" dirty="0"/>
              <a:t>) подробный, близкий к тексту;</a:t>
            </a:r>
            <a:endParaRPr lang="ru-RU" b="1" u="sng" dirty="0"/>
          </a:p>
          <a:p>
            <a:r>
              <a:rPr lang="ru-RU" b="1" i="1" u="sng" dirty="0"/>
              <a:t>2) краткий, или сжатый;</a:t>
            </a:r>
            <a:endParaRPr lang="ru-RU" b="1" u="sng" dirty="0"/>
          </a:p>
          <a:p>
            <a:r>
              <a:rPr lang="ru-RU" b="1" i="1" u="sng" dirty="0"/>
              <a:t>3) выборочный;</a:t>
            </a:r>
            <a:endParaRPr lang="ru-RU" b="1" u="sng" dirty="0"/>
          </a:p>
          <a:p>
            <a:r>
              <a:rPr lang="ru-RU" b="1" i="1" dirty="0"/>
              <a:t>4) с перестройкой текста;</a:t>
            </a:r>
            <a:endParaRPr lang="ru-RU" b="1" dirty="0"/>
          </a:p>
          <a:p>
            <a:r>
              <a:rPr lang="ru-RU" b="1" i="1" dirty="0"/>
              <a:t>5) с творческими дополнениями и изменениями;</a:t>
            </a:r>
            <a:endParaRPr lang="ru-RU" b="1" dirty="0"/>
          </a:p>
          <a:p>
            <a:r>
              <a:rPr lang="ru-RU" b="1" i="1" dirty="0"/>
              <a:t>6) с изменением лица рассказчика,</a:t>
            </a:r>
            <a:endParaRPr lang="ru-RU" b="1" dirty="0"/>
          </a:p>
          <a:p>
            <a:r>
              <a:rPr lang="ru-RU" b="1" i="1" dirty="0"/>
              <a:t>7) от лица одного из персонажей, в т. ч. «неживого» предмета;</a:t>
            </a:r>
            <a:endParaRPr lang="ru-RU" b="1" dirty="0"/>
          </a:p>
          <a:p>
            <a:r>
              <a:rPr lang="ru-RU" b="1" i="1" dirty="0"/>
              <a:t>8) драматизированный – в лицах;</a:t>
            </a:r>
            <a:endParaRPr lang="ru-RU" b="1" dirty="0"/>
          </a:p>
          <a:p>
            <a:r>
              <a:rPr lang="ru-RU" b="1" i="1" dirty="0"/>
              <a:t>9</a:t>
            </a:r>
            <a:r>
              <a:rPr lang="ru-RU" b="1" i="1" u="sng" dirty="0"/>
              <a:t>) по опорным словам;</a:t>
            </a:r>
            <a:endParaRPr lang="ru-RU" b="1" u="sng" dirty="0"/>
          </a:p>
          <a:p>
            <a:r>
              <a:rPr lang="ru-RU" b="1" i="1" dirty="0"/>
              <a:t>9) по связи с картинками-иллюстрациями;</a:t>
            </a:r>
            <a:endParaRPr lang="ru-RU" b="1" dirty="0"/>
          </a:p>
          <a:p>
            <a:r>
              <a:rPr lang="ru-RU" b="1" i="1" dirty="0"/>
              <a:t>10) пересказ-характеристика;</a:t>
            </a:r>
            <a:endParaRPr lang="ru-RU" b="1" dirty="0"/>
          </a:p>
          <a:p>
            <a:r>
              <a:rPr lang="ru-RU" b="1" i="1" dirty="0"/>
              <a:t>11) пересказ-описание экспозиции (места действия);</a:t>
            </a:r>
            <a:endParaRPr lang="ru-RU" b="1" dirty="0"/>
          </a:p>
          <a:p>
            <a:r>
              <a:rPr lang="ru-RU" b="1" i="1" dirty="0"/>
              <a:t>12) пересказ – устное рисование картин, иллюстраций и пр.</a:t>
            </a:r>
            <a:endParaRPr lang="ru-RU" b="1" dirty="0"/>
          </a:p>
          <a:p>
            <a:r>
              <a:rPr lang="ru-RU" b="1" i="1" dirty="0"/>
              <a:t>Иными словами, пересказу нужно обучать </a:t>
            </a:r>
            <a:r>
              <a:rPr lang="ru-RU" b="1" i="1" dirty="0" smtClean="0"/>
              <a:t>систематически </a:t>
            </a:r>
            <a:r>
              <a:rPr lang="ru-RU" b="1" i="1" dirty="0"/>
              <a:t>от урока к уроку, постоянно помня об учебной цели этого вида работы.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916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/>
              <a:t>Типичные недостатки устного и письменного пересказа: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- </a:t>
            </a:r>
            <a:r>
              <a:rPr lang="ru-RU" i="1" dirty="0"/>
              <a:t>неумение начать;</a:t>
            </a:r>
            <a:endParaRPr lang="ru-RU" dirty="0"/>
          </a:p>
          <a:p>
            <a:r>
              <a:rPr lang="ru-RU" i="1" dirty="0"/>
              <a:t>- подробное начало и скомканное окончание;</a:t>
            </a:r>
            <a:endParaRPr lang="ru-RU" dirty="0"/>
          </a:p>
          <a:p>
            <a:r>
              <a:rPr lang="ru-RU" i="1" dirty="0"/>
              <a:t>- пропуск чего-то </a:t>
            </a:r>
            <a:r>
              <a:rPr lang="ru-RU" i="1" dirty="0" smtClean="0"/>
              <a:t>важного (</a:t>
            </a:r>
            <a:r>
              <a:rPr lang="ru-RU" i="1" dirty="0" err="1" smtClean="0"/>
              <a:t>микротемы</a:t>
            </a:r>
            <a:r>
              <a:rPr lang="ru-RU" i="1" dirty="0" smtClean="0"/>
              <a:t>);</a:t>
            </a:r>
            <a:endParaRPr lang="ru-RU" dirty="0"/>
          </a:p>
          <a:p>
            <a:r>
              <a:rPr lang="ru-RU" i="1" dirty="0"/>
              <a:t>- обеднение языка – допустимым считается 40% лексики образцового текста в ученическом изложении (выше 60% бывает редко).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1976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Качество пересказа в первую очередь зависит от того, как прочитан образец, большинстве случаев пересказ (изложение) специально </a:t>
            </a:r>
            <a:r>
              <a:rPr lang="ru-RU" sz="2200" i="1" dirty="0"/>
              <a:t>подготавливается</a:t>
            </a:r>
            <a:r>
              <a:rPr lang="ru-RU" sz="2200" dirty="0"/>
              <a:t>, для чего используют­ся следующие </a:t>
            </a:r>
            <a:r>
              <a:rPr lang="ru-RU" sz="2200" b="1" i="1" dirty="0"/>
              <a:t>приемы:</a:t>
            </a:r>
            <a:r>
              <a:rPr lang="ru-RU" sz="2200" dirty="0"/>
              <a:t/>
            </a:r>
            <a:br>
              <a:rPr lang="ru-RU" sz="22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 smtClean="0"/>
              <a:t>— </a:t>
            </a:r>
            <a:r>
              <a:rPr lang="ru-RU" i="1" dirty="0"/>
              <a:t>предупреждение учащихся о том, что текст будет пересказываться;</a:t>
            </a:r>
            <a:endParaRPr lang="ru-RU" dirty="0"/>
          </a:p>
          <a:p>
            <a:r>
              <a:rPr lang="ru-RU" i="1" dirty="0"/>
              <a:t>— уяснение вида пересказа – подробный, близкий к тексту образца или выборочный, по иллюстрации, от лица персонажа и т.п.</a:t>
            </a:r>
            <a:endParaRPr lang="ru-RU" dirty="0"/>
          </a:p>
          <a:p>
            <a:r>
              <a:rPr lang="ru-RU" i="1" dirty="0"/>
              <a:t>— определение цели работы;</a:t>
            </a:r>
            <a:endParaRPr lang="ru-RU" dirty="0"/>
          </a:p>
          <a:p>
            <a:r>
              <a:rPr lang="ru-RU" i="1" dirty="0"/>
              <a:t>— проведение анализа содержания, различных </a:t>
            </a:r>
            <a:r>
              <a:rPr lang="ru-RU" i="1" dirty="0" smtClean="0"/>
              <a:t>упражнений </a:t>
            </a:r>
            <a:r>
              <a:rPr lang="ru-RU" i="1" dirty="0"/>
              <a:t>над языком;</a:t>
            </a:r>
            <a:endParaRPr lang="ru-RU" dirty="0"/>
          </a:p>
          <a:p>
            <a:r>
              <a:rPr lang="ru-RU" i="1" dirty="0"/>
              <a:t>— отработка выразительного чтения;</a:t>
            </a:r>
            <a:endParaRPr lang="ru-RU" dirty="0"/>
          </a:p>
          <a:p>
            <a:r>
              <a:rPr lang="ru-RU" i="1" dirty="0"/>
              <a:t>— расчленение рассказа на части и составление плана текста;</a:t>
            </a:r>
            <a:endParaRPr lang="ru-RU" dirty="0"/>
          </a:p>
          <a:p>
            <a:r>
              <a:rPr lang="ru-RU" i="1" dirty="0"/>
              <a:t>— пересказ фрагментов;</a:t>
            </a:r>
            <a:endParaRPr lang="ru-RU" dirty="0"/>
          </a:p>
          <a:p>
            <a:r>
              <a:rPr lang="ru-RU" i="1" dirty="0"/>
              <a:t>— предварительный (черновой) пересказ, разбор его недостатков;</a:t>
            </a:r>
            <a:endParaRPr lang="ru-RU" dirty="0"/>
          </a:p>
          <a:p>
            <a:r>
              <a:rPr lang="ru-RU" i="1" dirty="0"/>
              <a:t>— анализ «чернового» пересказа и его критика;</a:t>
            </a:r>
            <a:endParaRPr lang="ru-RU" dirty="0"/>
          </a:p>
          <a:p>
            <a:r>
              <a:rPr lang="ru-RU" i="1" dirty="0"/>
              <a:t>— исправление недостатков; индивидуальная помощь в процессе письма изложения.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11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Составление плана текста для пересказа</a:t>
            </a:r>
          </a:p>
          <a:p>
            <a:r>
              <a:rPr lang="ru-RU" dirty="0" smtClean="0"/>
              <a:t>Работа с ключевыми словами</a:t>
            </a:r>
          </a:p>
          <a:p>
            <a:r>
              <a:rPr lang="ru-RU" dirty="0" smtClean="0"/>
              <a:t>Пересказ фрагментов вслух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407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ключевыми словами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Инструкция для работы в паре над текстом с анаграммами</a:t>
            </a:r>
          </a:p>
          <a:p>
            <a:pPr lvl="0"/>
            <a:r>
              <a:rPr lang="ru-RU" dirty="0"/>
              <a:t>В течение 2-4 минут учащийся читает текст, расшифровывая ключевые слова (анаграммы)</a:t>
            </a:r>
          </a:p>
          <a:p>
            <a:pPr lvl="0"/>
            <a:r>
              <a:rPr lang="ru-RU" dirty="0"/>
              <a:t>Записывает их последовательно в тетрадь.</a:t>
            </a:r>
          </a:p>
          <a:p>
            <a:pPr lvl="0"/>
            <a:r>
              <a:rPr lang="ru-RU" dirty="0"/>
              <a:t>Готовится к пересказу текста по ключевым словам. На подготовку 2 минуты.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16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</TotalTime>
  <Words>1781</Words>
  <Application>Microsoft Office PowerPoint</Application>
  <PresentationFormat>Экран (4:3)</PresentationFormat>
  <Paragraphs>142</Paragraphs>
  <Slides>21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1_Тема Office</vt:lpstr>
      <vt:lpstr>Слайд 1</vt:lpstr>
      <vt:lpstr>Мастер-класс  «Мотивирующие приемы работы с текстом в целях развития навыков  смыслового чтения и развития речи  обучающихся»</vt:lpstr>
      <vt:lpstr>Что такое пересказ, и каким он должен быть </vt:lpstr>
      <vt:lpstr>Какие образовательные и мыслительные навыки дает пересказ текста? </vt:lpstr>
      <vt:lpstr> Виды пересказа: </vt:lpstr>
      <vt:lpstr>Типичные недостатки устного и письменного пересказа: </vt:lpstr>
      <vt:lpstr>Качество пересказа в первую очередь зависит от того, как прочитан образец, большинстве случаев пересказ (изложение) специально подготавливается, для чего используют­ся следующие приемы: </vt:lpstr>
      <vt:lpstr>приемы</vt:lpstr>
      <vt:lpstr>Работа с ключевыми словами</vt:lpstr>
      <vt:lpstr>Составление плана текста для пересказа Пересказ фрагментов вслух </vt:lpstr>
      <vt:lpstr>Слайд 11</vt:lpstr>
      <vt:lpstr>А.Прокофьев</vt:lpstr>
      <vt:lpstr>Задание 2. Пересказ прочитанного выразительно текста с дополнительным заданием </vt:lpstr>
      <vt:lpstr>Задание 2. Текст для пересказа</vt:lpstr>
      <vt:lpstr>Задание 2. Текст для пересказа</vt:lpstr>
      <vt:lpstr>Задание. Определить микротемы и ключевые слова</vt:lpstr>
      <vt:lpstr>Задание. Найти ключевые слова</vt:lpstr>
      <vt:lpstr>Задание. Определить микротемы</vt:lpstr>
      <vt:lpstr>Задание 2. Пересказ с дополнительным заданием</vt:lpstr>
      <vt:lpstr>Задание. Пересказ</vt:lpstr>
      <vt:lpstr>Критерии оценивания пересказа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Акопьян</dc:creator>
  <cp:lastModifiedBy>2-15</cp:lastModifiedBy>
  <cp:revision>207</cp:revision>
  <dcterms:created xsi:type="dcterms:W3CDTF">2016-09-10T05:57:41Z</dcterms:created>
  <dcterms:modified xsi:type="dcterms:W3CDTF">2018-04-16T07:12:40Z</dcterms:modified>
</cp:coreProperties>
</file>